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3"/>
  </p:notesMasterIdLst>
  <p:sldIdLst>
    <p:sldId id="256" r:id="rId2"/>
    <p:sldId id="280" r:id="rId3"/>
    <p:sldId id="268" r:id="rId4"/>
    <p:sldId id="257" r:id="rId5"/>
    <p:sldId id="269" r:id="rId6"/>
    <p:sldId id="276" r:id="rId7"/>
    <p:sldId id="278" r:id="rId8"/>
    <p:sldId id="277" r:id="rId9"/>
    <p:sldId id="267" r:id="rId10"/>
    <p:sldId id="260" r:id="rId11"/>
    <p:sldId id="261" r:id="rId12"/>
    <p:sldId id="262" r:id="rId13"/>
    <p:sldId id="264" r:id="rId14"/>
    <p:sldId id="265" r:id="rId15"/>
    <p:sldId id="273" r:id="rId16"/>
    <p:sldId id="272" r:id="rId17"/>
    <p:sldId id="274" r:id="rId18"/>
    <p:sldId id="275" r:id="rId19"/>
    <p:sldId id="258" r:id="rId20"/>
    <p:sldId id="271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1" d="100"/>
          <a:sy n="91" d="100"/>
        </p:scale>
        <p:origin x="1383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2F0EB0-86E1-4023-89EC-AC44FC44951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30B70A-719D-4738-AA1A-ADD73B084467}">
      <dgm:prSet phldrT="[Text]" custT="1"/>
      <dgm:spPr>
        <a:noFill/>
        <a:ln w="9525">
          <a:solidFill>
            <a:srgbClr val="C00000"/>
          </a:solidFill>
        </a:ln>
      </dgm:spPr>
      <dgm:t>
        <a:bodyPr/>
        <a:lstStyle/>
        <a:p>
          <a:r>
            <a:rPr lang="en-US" sz="2200" dirty="0" smtClean="0">
              <a:solidFill>
                <a:schemeClr val="tx1"/>
              </a:solidFill>
            </a:rPr>
            <a:t>Radii</a:t>
          </a:r>
          <a:endParaRPr lang="en-US" sz="2200" dirty="0">
            <a:solidFill>
              <a:schemeClr val="tx1"/>
            </a:solidFill>
          </a:endParaRPr>
        </a:p>
      </dgm:t>
    </dgm:pt>
    <dgm:pt modelId="{219B189C-4BFA-47A5-9E7C-926B0BB8B932}" type="parTrans" cxnId="{40B7CFAC-31BF-4BA1-B88A-EB21DAC581B9}">
      <dgm:prSet/>
      <dgm:spPr/>
      <dgm:t>
        <a:bodyPr/>
        <a:lstStyle/>
        <a:p>
          <a:endParaRPr lang="en-US"/>
        </a:p>
      </dgm:t>
    </dgm:pt>
    <dgm:pt modelId="{E9110F6D-5495-4431-8485-D7BB66FD5F81}" type="sibTrans" cxnId="{40B7CFAC-31BF-4BA1-B88A-EB21DAC581B9}">
      <dgm:prSet/>
      <dgm:spPr/>
      <dgm:t>
        <a:bodyPr/>
        <a:lstStyle/>
        <a:p>
          <a:endParaRPr lang="en-US"/>
        </a:p>
      </dgm:t>
    </dgm:pt>
    <dgm:pt modelId="{3412283C-4DD0-4CCA-BDC6-CC19C8B0516F}">
      <dgm:prSet phldrT="[Text]"/>
      <dgm:spPr>
        <a:solidFill>
          <a:srgbClr val="C00000">
            <a:alpha val="20000"/>
          </a:srgbClr>
        </a:solidFill>
        <a:ln w="9525">
          <a:solidFill>
            <a:srgbClr val="C00000"/>
          </a:solidFill>
        </a:ln>
      </dgm:spPr>
      <dgm:t>
        <a:bodyPr/>
        <a:lstStyle/>
        <a:p>
          <a:r>
            <a:rPr lang="en-US" dirty="0" smtClean="0"/>
            <a:t>Each Lead screw can sweep up to a radius of 1.5 ft.</a:t>
          </a:r>
          <a:endParaRPr lang="en-US" dirty="0"/>
        </a:p>
      </dgm:t>
    </dgm:pt>
    <dgm:pt modelId="{6118D7AA-9F33-4978-922A-AFA94EAD3755}" type="parTrans" cxnId="{46128EB4-FF41-4811-875B-39D43BE981D3}">
      <dgm:prSet/>
      <dgm:spPr/>
      <dgm:t>
        <a:bodyPr/>
        <a:lstStyle/>
        <a:p>
          <a:endParaRPr lang="en-US"/>
        </a:p>
      </dgm:t>
    </dgm:pt>
    <dgm:pt modelId="{5F8B9E01-828C-4F95-85D7-2292C8BD94CB}" type="sibTrans" cxnId="{46128EB4-FF41-4811-875B-39D43BE981D3}">
      <dgm:prSet/>
      <dgm:spPr/>
      <dgm:t>
        <a:bodyPr/>
        <a:lstStyle/>
        <a:p>
          <a:endParaRPr lang="en-US"/>
        </a:p>
      </dgm:t>
    </dgm:pt>
    <dgm:pt modelId="{9351C9A2-AE4C-4461-BCEE-FD22984E2872}">
      <dgm:prSet phldrT="[Text]" custT="1"/>
      <dgm:spPr>
        <a:noFill/>
        <a:ln w="9525">
          <a:solidFill>
            <a:srgbClr val="C00000"/>
          </a:solidFill>
        </a:ln>
      </dgm:spPr>
      <dgm:t>
        <a:bodyPr/>
        <a:lstStyle/>
        <a:p>
          <a:r>
            <a:rPr lang="en-US" sz="1800" dirty="0" smtClean="0">
              <a:solidFill>
                <a:schemeClr val="tx1"/>
              </a:solidFill>
            </a:rPr>
            <a:t>Resolution</a:t>
          </a:r>
          <a:endParaRPr lang="en-US" sz="1800" dirty="0">
            <a:solidFill>
              <a:schemeClr val="tx1"/>
            </a:solidFill>
          </a:endParaRPr>
        </a:p>
      </dgm:t>
    </dgm:pt>
    <dgm:pt modelId="{5598702F-A222-4530-B5C1-CD21EB1A0468}" type="parTrans" cxnId="{FD8339D0-A937-4A42-BF73-E52CF5C3D268}">
      <dgm:prSet/>
      <dgm:spPr/>
      <dgm:t>
        <a:bodyPr/>
        <a:lstStyle/>
        <a:p>
          <a:endParaRPr lang="en-US"/>
        </a:p>
      </dgm:t>
    </dgm:pt>
    <dgm:pt modelId="{5474C312-0806-4320-959C-9970F195DA93}" type="sibTrans" cxnId="{FD8339D0-A937-4A42-BF73-E52CF5C3D268}">
      <dgm:prSet/>
      <dgm:spPr/>
      <dgm:t>
        <a:bodyPr/>
        <a:lstStyle/>
        <a:p>
          <a:endParaRPr lang="en-US"/>
        </a:p>
      </dgm:t>
    </dgm:pt>
    <dgm:pt modelId="{762CFC18-BD41-4017-9C96-037D3ED20894}">
      <dgm:prSet phldrT="[Text]"/>
      <dgm:spPr>
        <a:solidFill>
          <a:srgbClr val="C00000">
            <a:alpha val="20000"/>
          </a:srgbClr>
        </a:solidFill>
        <a:ln w="9525">
          <a:solidFill>
            <a:srgbClr val="C00000">
              <a:alpha val="90000"/>
            </a:srgbClr>
          </a:solidFill>
        </a:ln>
      </dgm:spPr>
      <dgm:t>
        <a:bodyPr/>
        <a:lstStyle/>
        <a:p>
          <a:r>
            <a:rPr lang="en-US" dirty="0" smtClean="0"/>
            <a:t>Step size = 2% of the distance between the suction cups</a:t>
          </a:r>
          <a:endParaRPr lang="en-US" dirty="0"/>
        </a:p>
      </dgm:t>
    </dgm:pt>
    <dgm:pt modelId="{D45EC83E-A4E6-4CE2-87E8-FE6A47D4EFEC}" type="parTrans" cxnId="{395914F8-F480-446C-B63B-CF50CED29D1C}">
      <dgm:prSet/>
      <dgm:spPr/>
      <dgm:t>
        <a:bodyPr/>
        <a:lstStyle/>
        <a:p>
          <a:endParaRPr lang="en-US"/>
        </a:p>
      </dgm:t>
    </dgm:pt>
    <dgm:pt modelId="{35638ED6-4091-4CB0-AAC0-D405F51A6758}" type="sibTrans" cxnId="{395914F8-F480-446C-B63B-CF50CED29D1C}">
      <dgm:prSet/>
      <dgm:spPr/>
      <dgm:t>
        <a:bodyPr/>
        <a:lstStyle/>
        <a:p>
          <a:endParaRPr lang="en-US"/>
        </a:p>
      </dgm:t>
    </dgm:pt>
    <dgm:pt modelId="{F32C89AA-2BC6-4FF8-B56F-703C436CC506}" type="pres">
      <dgm:prSet presAssocID="{812F0EB0-86E1-4023-89EC-AC44FC4495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04C4AE-44C2-44D2-A3E8-5BBC858E841C}" type="pres">
      <dgm:prSet presAssocID="{6230B70A-719D-4738-AA1A-ADD73B084467}" presName="linNode" presStyleCnt="0"/>
      <dgm:spPr/>
    </dgm:pt>
    <dgm:pt modelId="{FB53D91A-39C3-4DB6-A3F9-1AC8A3D2D8E6}" type="pres">
      <dgm:prSet presAssocID="{6230B70A-719D-4738-AA1A-ADD73B084467}" presName="parentText" presStyleLbl="node1" presStyleIdx="0" presStyleCnt="2" custScaleX="21166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7768BE-EF0D-48A6-BB16-97C2E0F7920C}" type="pres">
      <dgm:prSet presAssocID="{6230B70A-719D-4738-AA1A-ADD73B084467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E59AF7-1723-4A27-9D98-EEC1885D82AC}" type="pres">
      <dgm:prSet presAssocID="{E9110F6D-5495-4431-8485-D7BB66FD5F81}" presName="sp" presStyleCnt="0"/>
      <dgm:spPr/>
    </dgm:pt>
    <dgm:pt modelId="{73CA1E8F-3E04-4EB4-8826-9F82A5985F36}" type="pres">
      <dgm:prSet presAssocID="{9351C9A2-AE4C-4461-BCEE-FD22984E2872}" presName="linNode" presStyleCnt="0"/>
      <dgm:spPr/>
    </dgm:pt>
    <dgm:pt modelId="{91141392-58A8-49B2-9EF6-37F22FBE8BF5}" type="pres">
      <dgm:prSet presAssocID="{9351C9A2-AE4C-4461-BCEE-FD22984E2872}" presName="parentText" presStyleLbl="node1" presStyleIdx="1" presStyleCnt="2" custScaleX="28751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6BD0F7-1D36-40E1-92F9-293415B99A63}" type="pres">
      <dgm:prSet presAssocID="{9351C9A2-AE4C-4461-BCEE-FD22984E2872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128EB4-FF41-4811-875B-39D43BE981D3}" srcId="{6230B70A-719D-4738-AA1A-ADD73B084467}" destId="{3412283C-4DD0-4CCA-BDC6-CC19C8B0516F}" srcOrd="0" destOrd="0" parTransId="{6118D7AA-9F33-4978-922A-AFA94EAD3755}" sibTransId="{5F8B9E01-828C-4F95-85D7-2292C8BD94CB}"/>
    <dgm:cxn modelId="{7C0871A6-C033-4A5F-9204-3C4258915D25}" type="presOf" srcId="{3412283C-4DD0-4CCA-BDC6-CC19C8B0516F}" destId="{CE7768BE-EF0D-48A6-BB16-97C2E0F7920C}" srcOrd="0" destOrd="0" presId="urn:microsoft.com/office/officeart/2005/8/layout/vList5"/>
    <dgm:cxn modelId="{745C53DF-8FE5-4425-B69C-7BFFA911BE47}" type="presOf" srcId="{762CFC18-BD41-4017-9C96-037D3ED20894}" destId="{266BD0F7-1D36-40E1-92F9-293415B99A63}" srcOrd="0" destOrd="0" presId="urn:microsoft.com/office/officeart/2005/8/layout/vList5"/>
    <dgm:cxn modelId="{FD8339D0-A937-4A42-BF73-E52CF5C3D268}" srcId="{812F0EB0-86E1-4023-89EC-AC44FC44951C}" destId="{9351C9A2-AE4C-4461-BCEE-FD22984E2872}" srcOrd="1" destOrd="0" parTransId="{5598702F-A222-4530-B5C1-CD21EB1A0468}" sibTransId="{5474C312-0806-4320-959C-9970F195DA93}"/>
    <dgm:cxn modelId="{40DA0663-AD8D-4DCF-8916-840728B3579E}" type="presOf" srcId="{9351C9A2-AE4C-4461-BCEE-FD22984E2872}" destId="{91141392-58A8-49B2-9EF6-37F22FBE8BF5}" srcOrd="0" destOrd="0" presId="urn:microsoft.com/office/officeart/2005/8/layout/vList5"/>
    <dgm:cxn modelId="{690B498F-F222-4EE2-A9E2-A72FA09BB81E}" type="presOf" srcId="{812F0EB0-86E1-4023-89EC-AC44FC44951C}" destId="{F32C89AA-2BC6-4FF8-B56F-703C436CC506}" srcOrd="0" destOrd="0" presId="urn:microsoft.com/office/officeart/2005/8/layout/vList5"/>
    <dgm:cxn modelId="{BAAE22C1-651F-4BE5-8B35-FF27FE1E12FB}" type="presOf" srcId="{6230B70A-719D-4738-AA1A-ADD73B084467}" destId="{FB53D91A-39C3-4DB6-A3F9-1AC8A3D2D8E6}" srcOrd="0" destOrd="0" presId="urn:microsoft.com/office/officeart/2005/8/layout/vList5"/>
    <dgm:cxn modelId="{40B7CFAC-31BF-4BA1-B88A-EB21DAC581B9}" srcId="{812F0EB0-86E1-4023-89EC-AC44FC44951C}" destId="{6230B70A-719D-4738-AA1A-ADD73B084467}" srcOrd="0" destOrd="0" parTransId="{219B189C-4BFA-47A5-9E7C-926B0BB8B932}" sibTransId="{E9110F6D-5495-4431-8485-D7BB66FD5F81}"/>
    <dgm:cxn modelId="{395914F8-F480-446C-B63B-CF50CED29D1C}" srcId="{9351C9A2-AE4C-4461-BCEE-FD22984E2872}" destId="{762CFC18-BD41-4017-9C96-037D3ED20894}" srcOrd="0" destOrd="0" parTransId="{D45EC83E-A4E6-4CE2-87E8-FE6A47D4EFEC}" sibTransId="{35638ED6-4091-4CB0-AAC0-D405F51A6758}"/>
    <dgm:cxn modelId="{4A097C9C-93CC-4322-A581-6D6E36522DB9}" type="presParOf" srcId="{F32C89AA-2BC6-4FF8-B56F-703C436CC506}" destId="{5C04C4AE-44C2-44D2-A3E8-5BBC858E841C}" srcOrd="0" destOrd="0" presId="urn:microsoft.com/office/officeart/2005/8/layout/vList5"/>
    <dgm:cxn modelId="{C5BEAD10-52F1-453B-A38B-C4DF842CF92C}" type="presParOf" srcId="{5C04C4AE-44C2-44D2-A3E8-5BBC858E841C}" destId="{FB53D91A-39C3-4DB6-A3F9-1AC8A3D2D8E6}" srcOrd="0" destOrd="0" presId="urn:microsoft.com/office/officeart/2005/8/layout/vList5"/>
    <dgm:cxn modelId="{7410E882-7E4E-4E7B-B7D3-29B7A34AEA17}" type="presParOf" srcId="{5C04C4AE-44C2-44D2-A3E8-5BBC858E841C}" destId="{CE7768BE-EF0D-48A6-BB16-97C2E0F7920C}" srcOrd="1" destOrd="0" presId="urn:microsoft.com/office/officeart/2005/8/layout/vList5"/>
    <dgm:cxn modelId="{C38C062F-2F25-4F52-9F13-4AFC52987F2D}" type="presParOf" srcId="{F32C89AA-2BC6-4FF8-B56F-703C436CC506}" destId="{C0E59AF7-1723-4A27-9D98-EEC1885D82AC}" srcOrd="1" destOrd="0" presId="urn:microsoft.com/office/officeart/2005/8/layout/vList5"/>
    <dgm:cxn modelId="{2484CFB1-8620-4201-9F04-512A9626DDE0}" type="presParOf" srcId="{F32C89AA-2BC6-4FF8-B56F-703C436CC506}" destId="{73CA1E8F-3E04-4EB4-8826-9F82A5985F36}" srcOrd="2" destOrd="0" presId="urn:microsoft.com/office/officeart/2005/8/layout/vList5"/>
    <dgm:cxn modelId="{489FE9E5-1C96-45CE-B272-25D2140A4FD3}" type="presParOf" srcId="{73CA1E8F-3E04-4EB4-8826-9F82A5985F36}" destId="{91141392-58A8-49B2-9EF6-37F22FBE8BF5}" srcOrd="0" destOrd="0" presId="urn:microsoft.com/office/officeart/2005/8/layout/vList5"/>
    <dgm:cxn modelId="{42C9CF04-8976-4429-9B98-12C24031E002}" type="presParOf" srcId="{73CA1E8F-3E04-4EB4-8826-9F82A5985F36}" destId="{266BD0F7-1D36-40E1-92F9-293415B99A63}" srcOrd="1" destOrd="0" presId="urn:microsoft.com/office/officeart/2005/8/layout/vList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7768BE-EF0D-48A6-BB16-97C2E0F7920C}">
      <dsp:nvSpPr>
        <dsp:cNvPr id="0" name=""/>
        <dsp:cNvSpPr/>
      </dsp:nvSpPr>
      <dsp:spPr>
        <a:xfrm rot="5400000">
          <a:off x="1153647" y="297486"/>
          <a:ext cx="1338113" cy="1077753"/>
        </a:xfrm>
        <a:prstGeom prst="round2SameRect">
          <a:avLst/>
        </a:prstGeom>
        <a:solidFill>
          <a:srgbClr val="C00000">
            <a:alpha val="20000"/>
          </a:srgbClr>
        </a:solidFill>
        <a:ln w="952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Each Lead screw can sweep up to a radius of 1.5 ft.</a:t>
          </a:r>
          <a:endParaRPr lang="en-US" sz="1100" kern="1200" dirty="0"/>
        </a:p>
      </dsp:txBody>
      <dsp:txXfrm rot="-5400000">
        <a:off x="1283827" y="219918"/>
        <a:ext cx="1025141" cy="1232889"/>
      </dsp:txXfrm>
    </dsp:sp>
    <dsp:sp modelId="{FB53D91A-39C3-4DB6-A3F9-1AC8A3D2D8E6}">
      <dsp:nvSpPr>
        <dsp:cNvPr id="0" name=""/>
        <dsp:cNvSpPr/>
      </dsp:nvSpPr>
      <dsp:spPr>
        <a:xfrm>
          <a:off x="618" y="41"/>
          <a:ext cx="1283208" cy="1672642"/>
        </a:xfrm>
        <a:prstGeom prst="roundRect">
          <a:avLst/>
        </a:prstGeom>
        <a:noFill/>
        <a:ln w="952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</a:rPr>
            <a:t>Radii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63259" y="62682"/>
        <a:ext cx="1157926" cy="1547360"/>
      </dsp:txXfrm>
    </dsp:sp>
    <dsp:sp modelId="{266BD0F7-1D36-40E1-92F9-293415B99A63}">
      <dsp:nvSpPr>
        <dsp:cNvPr id="0" name=""/>
        <dsp:cNvSpPr/>
      </dsp:nvSpPr>
      <dsp:spPr>
        <a:xfrm rot="5400000">
          <a:off x="1241489" y="2141604"/>
          <a:ext cx="1338113" cy="902065"/>
        </a:xfrm>
        <a:prstGeom prst="round2SameRect">
          <a:avLst/>
        </a:prstGeom>
        <a:solidFill>
          <a:srgbClr val="C00000">
            <a:alpha val="20000"/>
          </a:srgbClr>
        </a:solidFill>
        <a:ln w="9525" cap="flat" cmpd="sng" algn="ctr">
          <a:solidFill>
            <a:srgbClr val="C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Step size = 2% of the distance between the suction cups</a:t>
          </a:r>
          <a:endParaRPr lang="en-US" sz="1100" kern="1200" dirty="0"/>
        </a:p>
      </dsp:txBody>
      <dsp:txXfrm rot="-5400000">
        <a:off x="1459513" y="1967616"/>
        <a:ext cx="858030" cy="1250043"/>
      </dsp:txXfrm>
    </dsp:sp>
    <dsp:sp modelId="{91141392-58A8-49B2-9EF6-37F22FBE8BF5}">
      <dsp:nvSpPr>
        <dsp:cNvPr id="0" name=""/>
        <dsp:cNvSpPr/>
      </dsp:nvSpPr>
      <dsp:spPr>
        <a:xfrm>
          <a:off x="618" y="1756316"/>
          <a:ext cx="1458894" cy="1672642"/>
        </a:xfrm>
        <a:prstGeom prst="roundRect">
          <a:avLst/>
        </a:prstGeom>
        <a:noFill/>
        <a:ln w="952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Resolution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71835" y="1827533"/>
        <a:ext cx="1316460" cy="15302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26534-D6E7-4DA9-B2A3-F45DE01D33BA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7B436-E0F8-4740-97CE-8BA7CA435D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15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57B1-BFDD-4CC9-98B0-8DB3F31F90C4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F738C3F5-0D45-47C3-B786-E0022940C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4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57B1-BFDD-4CC9-98B0-8DB3F31F90C4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8C3F5-0D45-47C3-B786-E0022940C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21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57B1-BFDD-4CC9-98B0-8DB3F31F90C4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8C3F5-0D45-47C3-B786-E0022940C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60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57B1-BFDD-4CC9-98B0-8DB3F31F90C4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8C3F5-0D45-47C3-B786-E0022940C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99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ED557B1-BFDD-4CC9-98B0-8DB3F31F90C4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F738C3F5-0D45-47C3-B786-E0022940C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66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57B1-BFDD-4CC9-98B0-8DB3F31F90C4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8C3F5-0D45-47C3-B786-E0022940C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79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57B1-BFDD-4CC9-98B0-8DB3F31F90C4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8C3F5-0D45-47C3-B786-E0022940C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51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ED557B1-BFDD-4CC9-98B0-8DB3F31F90C4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8C3F5-0D45-47C3-B786-E0022940C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49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57B1-BFDD-4CC9-98B0-8DB3F31F90C4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8C3F5-0D45-47C3-B786-E0022940C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8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57B1-BFDD-4CC9-98B0-8DB3F31F90C4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8C3F5-0D45-47C3-B786-E0022940C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62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57B1-BFDD-4CC9-98B0-8DB3F31F90C4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8C3F5-0D45-47C3-B786-E0022940C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38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ED557B1-BFDD-4CC9-98B0-8DB3F31F90C4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F738C3F5-0D45-47C3-B786-E0022940C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7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04800"/>
            <a:ext cx="759333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ME 5643|Mechatronics</a:t>
            </a:r>
            <a:br>
              <a:rPr lang="en-US" sz="3600" dirty="0" smtClean="0"/>
            </a:br>
            <a:r>
              <a:rPr lang="en-US" sz="3600" dirty="0" smtClean="0"/>
              <a:t>Project Proposal: CNC Plasma Cutter</a:t>
            </a:r>
            <a:br>
              <a:rPr lang="en-US" sz="3600" dirty="0" smtClean="0"/>
            </a:br>
            <a:r>
              <a:rPr lang="en-US" sz="3600" dirty="0" smtClean="0"/>
              <a:t>Proof of Concept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62000" y="5181600"/>
            <a:ext cx="4317703" cy="1069848"/>
          </a:xfrm>
        </p:spPr>
        <p:txBody>
          <a:bodyPr>
            <a:normAutofit/>
          </a:bodyPr>
          <a:lstStyle/>
          <a:p>
            <a:r>
              <a:rPr lang="en-US" sz="1600" dirty="0" smtClean="0"/>
              <a:t>NYU Polytechnic School of Engineering</a:t>
            </a:r>
          </a:p>
          <a:p>
            <a:r>
              <a:rPr lang="en-US" sz="1600" dirty="0" smtClean="0"/>
              <a:t>December 01, 2014</a:t>
            </a:r>
          </a:p>
          <a:p>
            <a:r>
              <a:rPr lang="en-US" sz="1600" dirty="0" smtClean="0"/>
              <a:t>Professor </a:t>
            </a:r>
            <a:r>
              <a:rPr lang="en-US" sz="1600" dirty="0" err="1" smtClean="0"/>
              <a:t>SangHoon</a:t>
            </a:r>
            <a:r>
              <a:rPr lang="en-US" sz="1600" dirty="0" smtClean="0"/>
              <a:t> Lee</a:t>
            </a:r>
            <a:endParaRPr lang="en-US" sz="1600" dirty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762000" y="4724400"/>
            <a:ext cx="419100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Andy Lynch, Rajiv </a:t>
            </a:r>
            <a:r>
              <a:rPr lang="en-US" sz="1600" dirty="0" err="1" smtClean="0"/>
              <a:t>Panday</a:t>
            </a:r>
            <a:r>
              <a:rPr lang="en-US" sz="1600" dirty="0" smtClean="0"/>
              <a:t>, Stephen Carter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r="13735"/>
          <a:stretch/>
        </p:blipFill>
        <p:spPr>
          <a:xfrm>
            <a:off x="441237" y="1445172"/>
            <a:ext cx="4191000" cy="2857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00200"/>
            <a:ext cx="3903521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963168"/>
          </a:xfrm>
        </p:spPr>
        <p:txBody>
          <a:bodyPr/>
          <a:lstStyle/>
          <a:p>
            <a:r>
              <a:rPr lang="en-US" dirty="0" err="1" smtClean="0"/>
              <a:t>MicrocontrolleR</a:t>
            </a:r>
            <a:endParaRPr lang="en-US" dirty="0"/>
          </a:p>
        </p:txBody>
      </p:sp>
      <p:pic>
        <p:nvPicPr>
          <p:cNvPr id="1026" name="Picture 2" descr="http://www.nexuscyber.com/content/images/thumbs/0000050_funduino-uno-r3-atmega328.jpeg"/>
          <p:cNvPicPr>
            <a:picLocks noChangeAspect="1" noChangeArrowheads="1"/>
          </p:cNvPicPr>
          <p:nvPr/>
        </p:nvPicPr>
        <p:blipFill>
          <a:blip r:embed="rId2" cstate="print"/>
          <a:srcRect l="7646" t="19879" r="8251" b="20484"/>
          <a:stretch>
            <a:fillRect/>
          </a:stretch>
        </p:blipFill>
        <p:spPr bwMode="auto">
          <a:xfrm>
            <a:off x="381000" y="1905000"/>
            <a:ext cx="5181600" cy="36742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0" y="2828835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are going to use the </a:t>
            </a:r>
            <a:r>
              <a:rPr lang="en-US" dirty="0" err="1" smtClean="0"/>
              <a:t>Funduino</a:t>
            </a:r>
            <a:r>
              <a:rPr lang="en-US" dirty="0" smtClean="0"/>
              <a:t> </a:t>
            </a:r>
            <a:r>
              <a:rPr lang="en-US" dirty="0"/>
              <a:t>Uno </a:t>
            </a:r>
            <a:r>
              <a:rPr lang="en-US" dirty="0" smtClean="0"/>
              <a:t>R3, which  </a:t>
            </a:r>
            <a:r>
              <a:rPr lang="en-US" dirty="0"/>
              <a:t>is functionally identical to the </a:t>
            </a:r>
            <a:r>
              <a:rPr lang="en-US" dirty="0" err="1" smtClean="0"/>
              <a:t>Arduino</a:t>
            </a:r>
            <a:r>
              <a:rPr lang="en-US" dirty="0" smtClean="0"/>
              <a:t> </a:t>
            </a:r>
            <a:r>
              <a:rPr lang="en-US" dirty="0"/>
              <a:t>Uno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039368"/>
          </a:xfrm>
        </p:spPr>
        <p:txBody>
          <a:bodyPr/>
          <a:lstStyle/>
          <a:p>
            <a:r>
              <a:rPr lang="en-US" dirty="0" smtClean="0"/>
              <a:t>Mechanisms to Prevent Damage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 </a:t>
            </a:r>
            <a:r>
              <a:rPr lang="en-US" dirty="0"/>
              <a:t>limit </a:t>
            </a:r>
            <a:r>
              <a:rPr lang="en-US" dirty="0" smtClean="0"/>
              <a:t>switches are used </a:t>
            </a:r>
            <a:r>
              <a:rPr lang="en-US" dirty="0"/>
              <a:t>to tell the program to stop feeding out the lead screw to ensure that it does not fall out of the mounting nut.</a:t>
            </a:r>
          </a:p>
          <a:p>
            <a:r>
              <a:rPr lang="en-US" dirty="0" smtClean="0"/>
              <a:t>Emergency Switch to disable motors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581400"/>
            <a:ext cx="4707466" cy="264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886968"/>
          </a:xfrm>
        </p:spPr>
        <p:txBody>
          <a:bodyPr/>
          <a:lstStyle/>
          <a:p>
            <a:r>
              <a:rPr lang="en-US" dirty="0" smtClean="0"/>
              <a:t>Serial Interfacing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3762703" cy="4050792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Arduino communicates via Serial Interface.</a:t>
            </a:r>
          </a:p>
          <a:p>
            <a:r>
              <a:rPr lang="en-US" dirty="0" smtClean="0"/>
              <a:t>Uses a parsing algorithm to take in lines of G-code and tells the G-code sender to wait until current action is completed.</a:t>
            </a:r>
          </a:p>
          <a:p>
            <a:r>
              <a:rPr lang="en-US" dirty="0" smtClean="0"/>
              <a:t>In turn, G-code sender waits for “handshake” from the Arduino to enter next line of code. 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041" y="1905000"/>
            <a:ext cx="4659103" cy="2325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008796"/>
          </a:xfrm>
        </p:spPr>
        <p:txBody>
          <a:bodyPr>
            <a:normAutofit/>
          </a:bodyPr>
          <a:lstStyle/>
          <a:p>
            <a:r>
              <a:rPr lang="en-US" dirty="0" smtClean="0"/>
              <a:t>Actuator </a:t>
            </a:r>
            <a:endParaRPr lang="en-US" dirty="0"/>
          </a:p>
        </p:txBody>
      </p:sp>
      <p:pic>
        <p:nvPicPr>
          <p:cNvPr id="18434" name="Picture 2" descr="NEMA17-17-Stepper-Motor-36oz-in-2600g-cm-3D-Printer-RepRap-Medel-Pru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57400"/>
            <a:ext cx="3962400" cy="3962400"/>
          </a:xfrm>
          <a:prstGeom prst="rect">
            <a:avLst/>
          </a:prstGeom>
          <a:noFill/>
        </p:spPr>
      </p:pic>
      <p:pic>
        <p:nvPicPr>
          <p:cNvPr id="18436" name="Picture 4" descr="NEMA17-17-Stepper-Motor-36oz-in-2600g-cm-3D-Printer-RepRap-Medel-Pru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9800"/>
            <a:ext cx="4343400" cy="3657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81100" y="14478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NEMA17 17 Stepper Motor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115568"/>
          </a:xfrm>
        </p:spPr>
        <p:txBody>
          <a:bodyPr/>
          <a:lstStyle/>
          <a:p>
            <a:r>
              <a:rPr lang="en-US" dirty="0" smtClean="0"/>
              <a:t>Analog/Digital Sensors</a:t>
            </a:r>
            <a:endParaRPr lang="en-US" dirty="0"/>
          </a:p>
        </p:txBody>
      </p:sp>
      <p:pic>
        <p:nvPicPr>
          <p:cNvPr id="22530" name="Picture 2" descr="http://www.futurlec.com/Pictures/ROTPOTSHAFT_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362200"/>
            <a:ext cx="1529999" cy="2590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" y="16002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1k Linear </a:t>
            </a:r>
            <a:r>
              <a:rPr lang="en-US" dirty="0"/>
              <a:t>T</a:t>
            </a:r>
            <a:r>
              <a:rPr lang="en-US" dirty="0" smtClean="0"/>
              <a:t>aper </a:t>
            </a:r>
            <a:r>
              <a:rPr lang="en-US" dirty="0"/>
              <a:t>R</a:t>
            </a:r>
            <a:r>
              <a:rPr lang="en-US" dirty="0" smtClean="0"/>
              <a:t>otary </a:t>
            </a:r>
            <a:r>
              <a:rPr lang="en-US" dirty="0"/>
              <a:t>P</a:t>
            </a:r>
            <a:r>
              <a:rPr lang="en-US" dirty="0" smtClean="0"/>
              <a:t>otentiometer</a:t>
            </a:r>
            <a:endParaRPr lang="en-US" dirty="0"/>
          </a:p>
        </p:txBody>
      </p:sp>
      <p:pic>
        <p:nvPicPr>
          <p:cNvPr id="8" name="Picture 7" descr="$_12.JPG"/>
          <p:cNvPicPr>
            <a:picLocks noChangeAspect="1"/>
          </p:cNvPicPr>
          <p:nvPr/>
        </p:nvPicPr>
        <p:blipFill>
          <a:blip r:embed="rId3" cstate="print"/>
          <a:srcRect l="27746" t="24277" r="20231" b="16763"/>
          <a:stretch>
            <a:fillRect/>
          </a:stretch>
        </p:blipFill>
        <p:spPr>
          <a:xfrm>
            <a:off x="6441141" y="1949669"/>
            <a:ext cx="2017059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9400" y="1548532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Limit Switch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14" y="4343400"/>
            <a:ext cx="4131600" cy="2324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Easy Driver – NEMA 17 Stepper Motor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655" y="2120900"/>
            <a:ext cx="2678690" cy="4051300"/>
          </a:xfrm>
        </p:spPr>
      </p:pic>
    </p:spTree>
    <p:extLst>
      <p:ext uri="{BB962C8B-B14F-4D97-AF65-F5344CB8AC3E}">
        <p14:creationId xmlns:p14="http://schemas.microsoft.com/office/powerpoint/2010/main" val="363580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80196"/>
          </a:xfrm>
        </p:spPr>
        <p:txBody>
          <a:bodyPr/>
          <a:lstStyle/>
          <a:p>
            <a:r>
              <a:rPr lang="en-US" dirty="0" smtClean="0"/>
              <a:t>Circuitry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4595854" cy="2590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962400"/>
            <a:ext cx="4876800" cy="274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8600"/>
            <a:ext cx="4876800" cy="6472217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2301240" cy="780196"/>
          </a:xfrm>
        </p:spPr>
        <p:txBody>
          <a:bodyPr/>
          <a:lstStyle/>
          <a:p>
            <a:r>
              <a:rPr lang="en-US" dirty="0" err="1" smtClean="0"/>
              <a:t>fLOWCHART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69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886968"/>
          </a:xfrm>
        </p:spPr>
        <p:txBody>
          <a:bodyPr/>
          <a:lstStyle/>
          <a:p>
            <a:r>
              <a:rPr lang="en-US" dirty="0" smtClean="0"/>
              <a:t>Demonstration</a:t>
            </a:r>
            <a:endParaRPr lang="en-US" dirty="0"/>
          </a:p>
        </p:txBody>
      </p:sp>
      <p:pic>
        <p:nvPicPr>
          <p:cNvPr id="5" name="reduc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550" y="2120900"/>
            <a:ext cx="7202488" cy="4051300"/>
          </a:xfrm>
        </p:spPr>
      </p:pic>
    </p:spTree>
    <p:extLst>
      <p:ext uri="{BB962C8B-B14F-4D97-AF65-F5344CB8AC3E}">
        <p14:creationId xmlns:p14="http://schemas.microsoft.com/office/powerpoint/2010/main" val="30102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810768"/>
          </a:xfrm>
        </p:spPr>
        <p:txBody>
          <a:bodyPr/>
          <a:lstStyle/>
          <a:p>
            <a:r>
              <a:rPr lang="en-US" dirty="0" smtClean="0"/>
              <a:t>Pros vs. Cons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00600"/>
          </a:xfrm>
        </p:spPr>
        <p:txBody>
          <a:bodyPr numCol="2">
            <a:normAutofit/>
          </a:bodyPr>
          <a:lstStyle/>
          <a:p>
            <a:pPr algn="ctr">
              <a:buNone/>
            </a:pPr>
            <a:r>
              <a:rPr lang="en-US" dirty="0" smtClean="0"/>
              <a:t>Pros </a:t>
            </a:r>
          </a:p>
          <a:p>
            <a:r>
              <a:rPr lang="en-US" sz="2400" dirty="0" smtClean="0"/>
              <a:t>Lower Cost than traditional CNC Plasma Cutter</a:t>
            </a:r>
          </a:p>
          <a:p>
            <a:r>
              <a:rPr lang="en-US" sz="2400" dirty="0" smtClean="0"/>
              <a:t>Triangulation provides the rigidity that would otherwise have to be provided by a robust frame</a:t>
            </a:r>
          </a:p>
          <a:p>
            <a:r>
              <a:rPr lang="en-US" sz="2400" dirty="0" smtClean="0"/>
              <a:t>By using suction cups to mount it, the device becomes portable and multi-purpose</a:t>
            </a:r>
            <a:endParaRPr lang="en-US" dirty="0" smtClean="0"/>
          </a:p>
          <a:p>
            <a:pPr algn="ctr">
              <a:buNone/>
            </a:pPr>
            <a:r>
              <a:rPr lang="en-US" dirty="0" smtClean="0"/>
              <a:t>Cons</a:t>
            </a:r>
          </a:p>
          <a:p>
            <a:r>
              <a:rPr lang="en-US" sz="2400" dirty="0" smtClean="0"/>
              <a:t>Resolution falls off outside of ideal work area</a:t>
            </a:r>
          </a:p>
          <a:p>
            <a:r>
              <a:rPr lang="en-US" sz="2400" dirty="0" smtClean="0"/>
              <a:t>Cannot constrain a device which provides force orthogonal to the plane it works on.</a:t>
            </a:r>
          </a:p>
          <a:p>
            <a:r>
              <a:rPr lang="en-US" sz="2400" dirty="0" smtClean="0"/>
              <a:t>Relies on gravity to hold it down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8869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BAILEIGH Plasma table pt-22 - $4,495.00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05000"/>
            <a:ext cx="7202311" cy="4078224"/>
          </a:xfrm>
        </p:spPr>
      </p:pic>
    </p:spTree>
    <p:extLst>
      <p:ext uri="{BB962C8B-B14F-4D97-AF65-F5344CB8AC3E}">
        <p14:creationId xmlns:p14="http://schemas.microsoft.com/office/powerpoint/2010/main" val="201944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734568"/>
          </a:xfrm>
        </p:spPr>
        <p:txBody>
          <a:bodyPr/>
          <a:lstStyle/>
          <a:p>
            <a:r>
              <a:rPr lang="en-US" dirty="0" smtClean="0"/>
              <a:t>Other Applications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6" y="1981200"/>
            <a:ext cx="4343400" cy="32585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52600"/>
            <a:ext cx="3962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7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12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56395"/>
          </a:xfrm>
        </p:spPr>
        <p:txBody>
          <a:bodyPr/>
          <a:lstStyle/>
          <a:p>
            <a:r>
              <a:rPr lang="en-US" dirty="0" smtClean="0"/>
              <a:t>Sketch of Product</a:t>
            </a:r>
            <a:endParaRPr lang="en-US" dirty="0"/>
          </a:p>
        </p:txBody>
      </p:sp>
      <p:pic>
        <p:nvPicPr>
          <p:cNvPr id="1026" name="Picture 2" descr="C:\Users\Student\Downloads\IMAG03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8305800" cy="46821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6583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27432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Computer Numerical Control Plasma Cutter</a:t>
            </a:r>
          </a:p>
          <a:p>
            <a:pPr lvl="1"/>
            <a:r>
              <a:rPr lang="en-US" dirty="0" smtClean="0"/>
              <a:t>Rather than using an actual plasma cutter a pen/marker will be used as its simulate.</a:t>
            </a:r>
          </a:p>
          <a:p>
            <a:pPr lvl="1"/>
            <a:r>
              <a:rPr lang="en-US" dirty="0" smtClean="0"/>
              <a:t>The design will be less expensive than a typical CNC plasma cutter.</a:t>
            </a:r>
          </a:p>
          <a:p>
            <a:pPr lvl="1"/>
            <a:r>
              <a:rPr lang="en-US" dirty="0" smtClean="0"/>
              <a:t>The design for the plasma cutter’s mechanism will be triangular rather than rectangular allowing it to be less rigid and therefore portable.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1600"/>
            <a:ext cx="5105400" cy="2871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24280"/>
            <a:ext cx="6450514" cy="510032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Cone of Resolution - 1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053339545"/>
              </p:ext>
            </p:extLst>
          </p:nvPr>
        </p:nvGraphicFramePr>
        <p:xfrm>
          <a:off x="6629400" y="1828800"/>
          <a:ext cx="23622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238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039368"/>
          </a:xfrm>
        </p:spPr>
        <p:txBody>
          <a:bodyPr/>
          <a:lstStyle/>
          <a:p>
            <a:r>
              <a:rPr lang="en-US" dirty="0" smtClean="0"/>
              <a:t>Line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7924800" cy="4050792"/>
          </a:xfrm>
        </p:spPr>
        <p:txBody>
          <a:bodyPr>
            <a:normAutofit/>
          </a:bodyPr>
          <a:lstStyle/>
          <a:p>
            <a:r>
              <a:rPr lang="en-US" sz="2200" dirty="0" smtClean="0"/>
              <a:t>Calculates </a:t>
            </a:r>
            <a:r>
              <a:rPr lang="en-US" sz="2200" dirty="0"/>
              <a:t>new coordinates for the four optional directions.</a:t>
            </a:r>
          </a:p>
          <a:p>
            <a:pPr marL="457200" lvl="2">
              <a:spcBef>
                <a:spcPts val="1200"/>
              </a:spcBef>
              <a:spcAft>
                <a:spcPts val="0"/>
              </a:spcAft>
            </a:pPr>
            <a:r>
              <a:rPr lang="en-US" sz="2200" dirty="0" smtClean="0"/>
              <a:t>Options</a:t>
            </a:r>
            <a:r>
              <a:rPr lang="en-US" sz="2200" dirty="0"/>
              <a:t>: Motor A in, Motor A out, Motor B in, Motor B </a:t>
            </a:r>
            <a:r>
              <a:rPr lang="en-US" sz="2200" dirty="0" smtClean="0"/>
              <a:t>out.</a:t>
            </a:r>
            <a:endParaRPr lang="en-US" sz="2200" dirty="0"/>
          </a:p>
          <a:p>
            <a:pPr marL="182880" lvl="1">
              <a:spcBef>
                <a:spcPts val="1200"/>
              </a:spcBef>
              <a:spcAft>
                <a:spcPts val="0"/>
              </a:spcAft>
            </a:pPr>
            <a:r>
              <a:rPr lang="en-US" sz="2200" dirty="0"/>
              <a:t>Check each option to determine which brings you closer towards the target coordinate. </a:t>
            </a:r>
            <a:endParaRPr lang="en-US" sz="2200" dirty="0" smtClean="0"/>
          </a:p>
          <a:p>
            <a:pPr marL="182880" lvl="1">
              <a:spcBef>
                <a:spcPts val="1200"/>
              </a:spcBef>
              <a:spcAft>
                <a:spcPts val="0"/>
              </a:spcAft>
            </a:pPr>
            <a:r>
              <a:rPr lang="en-US" sz="2200" dirty="0"/>
              <a:t>Of those options, select the option that </a:t>
            </a:r>
            <a:r>
              <a:rPr lang="en-US" sz="2200" dirty="0" smtClean="0"/>
              <a:t>stays </a:t>
            </a:r>
            <a:r>
              <a:rPr lang="en-US" sz="2200" dirty="0"/>
              <a:t>closest to the line between the initial and target coordinates.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43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5821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Line Algorithm Code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0"/>
            <a:ext cx="822960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6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4038600" cy="11155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Calibration </a:t>
            </a:r>
            <a:r>
              <a:rPr lang="en-US" dirty="0" err="1" smtClean="0"/>
              <a:t>Algorigthm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3886200" cy="4050792"/>
          </a:xfrm>
        </p:spPr>
        <p:txBody>
          <a:bodyPr/>
          <a:lstStyle/>
          <a:p>
            <a:r>
              <a:rPr lang="en-US" dirty="0" smtClean="0"/>
              <a:t>Extend both lead screws to their maximum length.</a:t>
            </a:r>
          </a:p>
          <a:p>
            <a:r>
              <a:rPr lang="en-US" dirty="0" smtClean="0"/>
              <a:t>Continually retracts both lead screws until they form a 45-45-90 triangle. </a:t>
            </a:r>
          </a:p>
          <a:p>
            <a:r>
              <a:rPr lang="en-US" dirty="0" smtClean="0"/>
              <a:t>At this position, the coordinates are initialized to (0,0)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57200"/>
            <a:ext cx="3680460" cy="58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4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734568"/>
          </a:xfrm>
        </p:spPr>
        <p:txBody>
          <a:bodyPr/>
          <a:lstStyle/>
          <a:p>
            <a:r>
              <a:rPr lang="en-US" dirty="0" smtClean="0"/>
              <a:t>Parts &amp; Cost</a:t>
            </a:r>
            <a:endParaRPr lang="en-US" dirty="0"/>
          </a:p>
        </p:txBody>
      </p:sp>
      <p:pic>
        <p:nvPicPr>
          <p:cNvPr id="4" name="Content Placeholder 3" descr="Project Parts Lis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3807" y="1249857"/>
            <a:ext cx="5436386" cy="51509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507</TotalTime>
  <Words>434</Words>
  <Application>Microsoft Office PowerPoint</Application>
  <PresentationFormat>On-screen Show (4:3)</PresentationFormat>
  <Paragraphs>58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Rockwell</vt:lpstr>
      <vt:lpstr>Rockwell Condensed</vt:lpstr>
      <vt:lpstr>Wingdings</vt:lpstr>
      <vt:lpstr>Wood Type</vt:lpstr>
      <vt:lpstr>ME 5643|Mechatronics Project Proposal: CNC Plasma Cutter Proof of Concept</vt:lpstr>
      <vt:lpstr>BAILEIGH Plasma table pt-22 - $4,495.00</vt:lpstr>
      <vt:lpstr>Sketch of Product</vt:lpstr>
      <vt:lpstr>Product</vt:lpstr>
      <vt:lpstr>Cone of Resolution - 1</vt:lpstr>
      <vt:lpstr>Line Algorithm</vt:lpstr>
      <vt:lpstr>Line Algorithm Code</vt:lpstr>
      <vt:lpstr>Calibration Algorigthm</vt:lpstr>
      <vt:lpstr>Parts &amp; Cost</vt:lpstr>
      <vt:lpstr>MicrocontrolleR</vt:lpstr>
      <vt:lpstr>Mechanisms to Prevent Damage</vt:lpstr>
      <vt:lpstr>Serial Interfacing</vt:lpstr>
      <vt:lpstr>Actuator </vt:lpstr>
      <vt:lpstr>Analog/Digital Sensors</vt:lpstr>
      <vt:lpstr>Easy Driver – NEMA 17 Stepper Motor</vt:lpstr>
      <vt:lpstr>Circuitry</vt:lpstr>
      <vt:lpstr>fLOWCHART</vt:lpstr>
      <vt:lpstr>Demonstration</vt:lpstr>
      <vt:lpstr>Pros vs. Cons</vt:lpstr>
      <vt:lpstr>Other Applications</vt:lpstr>
      <vt:lpstr>Questions?</vt:lpstr>
    </vt:vector>
  </TitlesOfParts>
  <Company>Polytech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Stephen</dc:creator>
  <cp:lastModifiedBy>Rajiv</cp:lastModifiedBy>
  <cp:revision>39</cp:revision>
  <dcterms:created xsi:type="dcterms:W3CDTF">2014-11-15T21:18:21Z</dcterms:created>
  <dcterms:modified xsi:type="dcterms:W3CDTF">2014-12-07T21:46:55Z</dcterms:modified>
</cp:coreProperties>
</file>